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Arial Black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1" roundtripDataSignature="AMtx7miHIDE5WS27ctRFF/8ONGmNzYZP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alBlack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dd96d3f2d9_1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dd96d3f2d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d96d3f2d9_1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dd96d3f2d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d96d3f2d9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dd96d3f2d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dd96d3f2d9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dd96d3f2d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f8ca21710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f8ca2171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f8ca21710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f8ca2171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6c8f0f041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6c8f0f04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b6c8f0f041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b6c8f0f04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b6c8f0f041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b6c8f0f04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b6c8f0f041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b6c8f0f04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b6c8f0f041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b6c8f0f04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dd96d3f2d9_1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dd96d3f2d9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showMasterSp="0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4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40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51"/>
          <p:cNvSpPr txBox="1"/>
          <p:nvPr>
            <p:ph idx="1" type="body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6" name="Google Shape;86;p51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5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5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showMasterSp="0" type="vertTitleAndTx">
  <p:cSld name="VERTICAL_TITLE_AND_VERTICAL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5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2"/>
          <p:cNvSpPr txBox="1"/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52"/>
          <p:cNvSpPr txBox="1"/>
          <p:nvPr>
            <p:ph idx="1" type="body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4" name="Google Shape;94;p5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5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5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showMasterSp="0" type="blank">
  <p:cSld name="BLANK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4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4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 type="title">
  <p:cSld name="TITLE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3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3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53"/>
          <p:cNvSpPr txBox="1"/>
          <p:nvPr>
            <p:ph idx="1" type="subTitle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7" name="Google Shape;117;p53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53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53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cxnSp>
        <p:nvCxnSpPr>
          <p:cNvPr id="120" name="Google Shape;120;p53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4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54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24" name="Google Shape;124;p54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54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54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showMasterSp="0" type="secHead">
  <p:cSld name="SECTION_HEADER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5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5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55"/>
          <p:cNvSpPr txBox="1"/>
          <p:nvPr>
            <p:ph idx="1" type="body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2" name="Google Shape;132;p55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55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55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cxnSp>
        <p:nvCxnSpPr>
          <p:cNvPr id="135" name="Google Shape;135;p55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56"/>
          <p:cNvSpPr txBox="1"/>
          <p:nvPr>
            <p:ph idx="1" type="body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39" name="Google Shape;139;p56"/>
          <p:cNvSpPr txBox="1"/>
          <p:nvPr>
            <p:ph idx="2" type="body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40" name="Google Shape;140;p56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56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56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7"/>
          <p:cNvSpPr txBox="1"/>
          <p:nvPr>
            <p:ph idx="1" type="body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46" name="Google Shape;146;p57"/>
          <p:cNvSpPr txBox="1"/>
          <p:nvPr>
            <p:ph idx="2" type="body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47" name="Google Shape;147;p57"/>
          <p:cNvSpPr txBox="1"/>
          <p:nvPr>
            <p:ph idx="3" type="body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48" name="Google Shape;148;p57"/>
          <p:cNvSpPr txBox="1"/>
          <p:nvPr>
            <p:ph idx="4" type="body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49" name="Google Shape;149;p57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57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57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58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58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58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showMasterSp="0" type="objTx">
  <p:cSld name="OBJECT_WITH_CAPTION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5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59"/>
          <p:cNvSpPr txBox="1"/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59"/>
          <p:cNvSpPr txBox="1"/>
          <p:nvPr>
            <p:ph idx="1" type="body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62" name="Google Shape;162;p59"/>
          <p:cNvSpPr txBox="1"/>
          <p:nvPr>
            <p:ph idx="2" type="body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63" name="Google Shape;163;p59"/>
          <p:cNvSpPr txBox="1"/>
          <p:nvPr>
            <p:ph idx="10" type="dt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59"/>
          <p:cNvSpPr txBox="1"/>
          <p:nvPr>
            <p:ph idx="11" type="ftr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5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 type="title">
  <p:cSld name="TITL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3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3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3"/>
          <p:cNvSpPr txBox="1"/>
          <p:nvPr>
            <p:ph idx="1" type="subTitle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" name="Google Shape;25;p43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3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3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cxnSp>
        <p:nvCxnSpPr>
          <p:cNvPr id="28" name="Google Shape;28;p43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showMasterSp="0" type="picTx">
  <p:cSld name="PICTURE_WITH_CAPTION_TEXT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6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60"/>
          <p:cNvSpPr txBox="1"/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60"/>
          <p:cNvSpPr/>
          <p:nvPr>
            <p:ph idx="2" type="pic"/>
          </p:nvPr>
        </p:nvSpPr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457200" spcFirstLastPara="1" rIns="0" wrap="square" tIns="4572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Google Shape;171;p60"/>
          <p:cNvSpPr txBox="1"/>
          <p:nvPr>
            <p:ph idx="1" type="body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2" name="Google Shape;172;p60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6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6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61"/>
          <p:cNvSpPr txBox="1"/>
          <p:nvPr>
            <p:ph idx="1" type="body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78" name="Google Shape;178;p61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6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6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showMasterSp="0" type="vertTitleAndTx">
  <p:cSld name="VERTICAL_TITLE_AND_VERTICAL_TEX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6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6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62"/>
          <p:cNvSpPr txBox="1"/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62"/>
          <p:cNvSpPr txBox="1"/>
          <p:nvPr>
            <p:ph idx="1" type="body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86" name="Google Shape;186;p6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6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6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4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4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2" name="Google Shape;32;p44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4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4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showMasterSp="0" type="secHead">
  <p:cSld name="SECTION_HEADER">
    <p:bg>
      <p:bgPr>
        <a:solidFill>
          <a:schemeClr val="lt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5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5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5"/>
          <p:cNvSpPr txBox="1"/>
          <p:nvPr>
            <p:ph idx="1" type="body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45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5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5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cxnSp>
        <p:nvCxnSpPr>
          <p:cNvPr id="43" name="Google Shape;43;p45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46"/>
          <p:cNvSpPr txBox="1"/>
          <p:nvPr>
            <p:ph idx="1" type="body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7" name="Google Shape;47;p46"/>
          <p:cNvSpPr txBox="1"/>
          <p:nvPr>
            <p:ph idx="2" type="body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8" name="Google Shape;48;p46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6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46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7"/>
          <p:cNvSpPr txBox="1"/>
          <p:nvPr>
            <p:ph idx="1" type="body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47"/>
          <p:cNvSpPr txBox="1"/>
          <p:nvPr>
            <p:ph idx="2" type="body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5" name="Google Shape;55;p47"/>
          <p:cNvSpPr txBox="1"/>
          <p:nvPr>
            <p:ph idx="3" type="body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47"/>
          <p:cNvSpPr txBox="1"/>
          <p:nvPr>
            <p:ph idx="4" type="body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7" name="Google Shape;57;p47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7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47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8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8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8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showMasterSp="0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4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49"/>
          <p:cNvSpPr txBox="1"/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49"/>
          <p:cNvSpPr txBox="1"/>
          <p:nvPr>
            <p:ph idx="1" type="body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0" name="Google Shape;70;p49"/>
          <p:cNvSpPr txBox="1"/>
          <p:nvPr>
            <p:ph idx="2" type="body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49"/>
          <p:cNvSpPr txBox="1"/>
          <p:nvPr>
            <p:ph idx="10" type="dt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9"/>
          <p:cNvSpPr txBox="1"/>
          <p:nvPr>
            <p:ph idx="11" type="ftr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052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63705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052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63705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052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63705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052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63705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052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63705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052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63705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052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63705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052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63705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7052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63705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showMasterSp="0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5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50"/>
          <p:cNvSpPr txBox="1"/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50"/>
          <p:cNvSpPr/>
          <p:nvPr>
            <p:ph idx="2" type="pic"/>
          </p:nvPr>
        </p:nvSpPr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457200" spcFirstLastPara="1" rIns="0" wrap="square" tIns="4572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50"/>
          <p:cNvSpPr txBox="1"/>
          <p:nvPr>
            <p:ph idx="1" type="body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0" name="Google Shape;80;p50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5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9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39"/>
          <p:cNvSpPr/>
          <p:nvPr/>
        </p:nvSpPr>
        <p:spPr>
          <a:xfrm>
            <a:off x="0" y="6334316"/>
            <a:ext cx="12192000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3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i="0" sz="4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39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9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39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50"/>
              <a:buFont typeface="Calibri"/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cxnSp>
        <p:nvCxnSpPr>
          <p:cNvPr id="13" name="Google Shape;13;p39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1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1"/>
          <p:cNvSpPr/>
          <p:nvPr/>
        </p:nvSpPr>
        <p:spPr>
          <a:xfrm>
            <a:off x="0" y="6334316"/>
            <a:ext cx="12192000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i="0" sz="4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1" name="Google Shape;101;p41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41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Google Shape;103;p4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4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  <p:cxnSp>
        <p:nvCxnSpPr>
          <p:cNvPr id="105" name="Google Shape;105;p4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sultado de imagen para logo de ingenieria de sistemas unamad" id="193" name="Google Shape;193;p1"/>
          <p:cNvPicPr preferRelativeResize="0"/>
          <p:nvPr/>
        </p:nvPicPr>
        <p:blipFill rotWithShape="1">
          <a:blip r:embed="rId3">
            <a:alphaModFix/>
          </a:blip>
          <a:srcRect b="10365" l="15631" r="19128" t="9280"/>
          <a:stretch/>
        </p:blipFill>
        <p:spPr>
          <a:xfrm>
            <a:off x="65975" y="451238"/>
            <a:ext cx="2091050" cy="21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69500" y="383325"/>
            <a:ext cx="2120900" cy="232162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"/>
          <p:cNvSpPr txBox="1"/>
          <p:nvPr/>
        </p:nvSpPr>
        <p:spPr>
          <a:xfrm>
            <a:off x="1348900" y="4248175"/>
            <a:ext cx="89535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DOCENTE:</a:t>
            </a:r>
            <a:r>
              <a:rPr b="0" i="0" lang="es-PE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i="0" lang="es-PE" sz="2400" u="none" cap="none" strike="noStrike">
                <a:solidFill>
                  <a:srgbClr val="07376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ING.</a:t>
            </a:r>
            <a:r>
              <a:rPr i="0" lang="es-PE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PANIAGUA GALLEGOS VICTOR ALFREDO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1" i="0" lang="es-PE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INTEGRANTES:</a:t>
            </a:r>
            <a:endParaRPr b="1"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es-PE" sz="2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PUCLLA QUISPE, STACY HESSEL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lang="es-PE" sz="2000">
                <a:latin typeface="Times New Roman"/>
                <a:ea typeface="Times New Roman"/>
                <a:cs typeface="Times New Roman"/>
                <a:sym typeface="Times New Roman"/>
              </a:rPr>
              <a:t>JAEN ARCE, LIDIA CELESTE</a:t>
            </a:r>
            <a:endParaRPr b="0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1"/>
          <p:cNvSpPr/>
          <p:nvPr/>
        </p:nvSpPr>
        <p:spPr>
          <a:xfrm>
            <a:off x="2225975" y="1337325"/>
            <a:ext cx="7743600" cy="1587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E4D9"/>
              </a:buClr>
              <a:buSzPts val="3600"/>
              <a:buFont typeface="Times New Roman"/>
              <a:buNone/>
            </a:pPr>
            <a:r>
              <a:rPr b="1" i="0" lang="es-PE" sz="35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UNIVERSIDAD NACIONAL</a:t>
            </a:r>
            <a:endParaRPr sz="3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E4D9"/>
              </a:buClr>
              <a:buSzPts val="3600"/>
              <a:buFont typeface="Times New Roman"/>
              <a:buNone/>
            </a:pPr>
            <a:r>
              <a:rPr b="1" i="0" lang="es-PE" sz="35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 AMAZÓNICA DE MADRE DE DIOS</a:t>
            </a:r>
            <a:endParaRPr b="1" i="0" sz="35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1"/>
          <p:cNvSpPr/>
          <p:nvPr/>
        </p:nvSpPr>
        <p:spPr>
          <a:xfrm>
            <a:off x="1845175" y="2809977"/>
            <a:ext cx="8226600" cy="12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Calibri"/>
              <a:buNone/>
            </a:pPr>
            <a:r>
              <a:rPr b="1" lang="es-PE" sz="4100">
                <a:latin typeface="Calibri"/>
                <a:ea typeface="Calibri"/>
                <a:cs typeface="Calibri"/>
                <a:sym typeface="Calibri"/>
              </a:rPr>
              <a:t>MÉTODOS</a:t>
            </a:r>
            <a:r>
              <a:rPr b="1" lang="es-PE" sz="4100">
                <a:latin typeface="Calibri"/>
                <a:ea typeface="Calibri"/>
                <a:cs typeface="Calibri"/>
                <a:sym typeface="Calibri"/>
              </a:rPr>
              <a:t> DE DESARROLLO DE SISTEMAS DINÁMICOS</a:t>
            </a:r>
            <a:endParaRPr b="1" i="0" sz="4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"/>
          <p:cNvSpPr/>
          <p:nvPr/>
        </p:nvSpPr>
        <p:spPr>
          <a:xfrm>
            <a:off x="2362200" y="383335"/>
            <a:ext cx="74676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PE" sz="2800" u="none" cap="none" strike="noStrike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"Año del Bicentenario del Perú: 200 años de Independencia"</a:t>
            </a:r>
            <a:endParaRPr b="0" i="0" sz="1400" u="none" cap="none" strike="noStrike">
              <a:solidFill>
                <a:schemeClr val="dk1"/>
              </a:solidFill>
              <a:latin typeface="Algerian"/>
              <a:ea typeface="Algerian"/>
              <a:cs typeface="Algerian"/>
              <a:sym typeface="Algerian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d96d3f2d9_1_7"/>
          <p:cNvSpPr txBox="1"/>
          <p:nvPr/>
        </p:nvSpPr>
        <p:spPr>
          <a:xfrm>
            <a:off x="7287725" y="1280500"/>
            <a:ext cx="44607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Técnico Coordinador Responsable.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Líder del Equipo.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Diseñador </a:t>
            </a: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Intérprete</a:t>
            </a: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El Verificador. 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Escriba Responsable.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El Facilitador Responsable.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6" name="Google Shape;256;gdd96d3f2d9_1_7"/>
          <p:cNvPicPr preferRelativeResize="0"/>
          <p:nvPr/>
        </p:nvPicPr>
        <p:blipFill rotWithShape="1">
          <a:blip r:embed="rId3">
            <a:alphaModFix/>
          </a:blip>
          <a:srcRect b="0" l="0" r="0" t="12487"/>
          <a:stretch/>
        </p:blipFill>
        <p:spPr>
          <a:xfrm>
            <a:off x="624475" y="1083327"/>
            <a:ext cx="6185475" cy="3509400"/>
          </a:xfrm>
          <a:prstGeom prst="rect">
            <a:avLst/>
          </a:prstGeom>
          <a:noFill/>
          <a:ln>
            <a:noFill/>
          </a:ln>
          <a:effectLst>
            <a:outerShdw blurRad="1343025" rotWithShape="0" algn="bl" dir="9300000" dist="190500">
              <a:srgbClr val="38761D">
                <a:alpha val="68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dd96d3f2d9_1_10"/>
          <p:cNvSpPr txBox="1"/>
          <p:nvPr/>
        </p:nvSpPr>
        <p:spPr>
          <a:xfrm>
            <a:off x="-870100" y="138450"/>
            <a:ext cx="7643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700">
                <a:latin typeface="Times New Roman"/>
                <a:ea typeface="Times New Roman"/>
                <a:cs typeface="Times New Roman"/>
                <a:sym typeface="Times New Roman"/>
              </a:rPr>
              <a:t>LOS ROLES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gdd96d3f2d9_1_10"/>
          <p:cNvSpPr txBox="1"/>
          <p:nvPr/>
        </p:nvSpPr>
        <p:spPr>
          <a:xfrm>
            <a:off x="658000" y="916050"/>
            <a:ext cx="11185800" cy="53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atrocinador Ejecutivo 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Visionario 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Embajador de Usuario 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Asesor de Usuario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Gerente del Proyecto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Coordinador Técnico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Jefe de Equipo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Escribano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lang="es-PE" sz="2600">
                <a:latin typeface="Times New Roman"/>
                <a:ea typeface="Times New Roman"/>
                <a:cs typeface="Times New Roman"/>
                <a:sym typeface="Times New Roman"/>
              </a:rPr>
              <a:t>Roles de Especialistas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3" name="Google Shape;263;gdd96d3f2d9_1_10"/>
          <p:cNvPicPr preferRelativeResize="0"/>
          <p:nvPr/>
        </p:nvPicPr>
        <p:blipFill rotWithShape="1">
          <a:blip r:embed="rId3">
            <a:alphaModFix/>
          </a:blip>
          <a:srcRect b="12654" l="0" r="0" t="10041"/>
          <a:stretch/>
        </p:blipFill>
        <p:spPr>
          <a:xfrm>
            <a:off x="5208700" y="1577400"/>
            <a:ext cx="5635925" cy="3582025"/>
          </a:xfrm>
          <a:prstGeom prst="rect">
            <a:avLst/>
          </a:prstGeom>
          <a:noFill/>
          <a:ln>
            <a:noFill/>
          </a:ln>
          <a:effectLst>
            <a:outerShdw blurRad="1128713" rotWithShape="0" algn="bl" dir="2640000" dist="247650">
              <a:srgbClr val="BF9000">
                <a:alpha val="720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d96d3f2d9_0_17"/>
          <p:cNvSpPr txBox="1"/>
          <p:nvPr/>
        </p:nvSpPr>
        <p:spPr>
          <a:xfrm>
            <a:off x="605600" y="441900"/>
            <a:ext cx="4140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3100">
                <a:latin typeface="Times New Roman"/>
                <a:ea typeface="Times New Roman"/>
                <a:cs typeface="Times New Roman"/>
                <a:sym typeface="Times New Roman"/>
              </a:rPr>
              <a:t>VENTAJAS</a:t>
            </a:r>
            <a:endParaRPr b="1"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9" name="Google Shape;269;gdd96d3f2d9_0_17"/>
          <p:cNvSpPr txBox="1"/>
          <p:nvPr/>
        </p:nvSpPr>
        <p:spPr>
          <a:xfrm>
            <a:off x="720175" y="1293025"/>
            <a:ext cx="7856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Permite realizar cambios 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fácilmente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Disminuye el tiempo y el costo de los proyectos.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Permite la 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reutilización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 de las aplicaciones 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a través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 de los 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módulos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 existentes.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gdd96d3f2d9_0_17"/>
          <p:cNvSpPr txBox="1"/>
          <p:nvPr/>
        </p:nvSpPr>
        <p:spPr>
          <a:xfrm>
            <a:off x="720175" y="3151950"/>
            <a:ext cx="6138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3100">
                <a:latin typeface="Times New Roman"/>
                <a:ea typeface="Times New Roman"/>
                <a:cs typeface="Times New Roman"/>
                <a:sym typeface="Times New Roman"/>
              </a:rPr>
              <a:t>DESVENTAJAS</a:t>
            </a:r>
            <a:endParaRPr b="1"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1" name="Google Shape;271;gdd96d3f2d9_0_17"/>
          <p:cNvSpPr txBox="1"/>
          <p:nvPr/>
        </p:nvSpPr>
        <p:spPr>
          <a:xfrm>
            <a:off x="720175" y="3706050"/>
            <a:ext cx="7856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Requiere que se complemente la 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iteración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 con la funcionalidad suficiente para que 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así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 inicie la siguiente fase.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No es una 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metodología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común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 y algo 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difícil</a:t>
            </a:r>
            <a:r>
              <a:rPr lang="es-PE" sz="2400">
                <a:latin typeface="Calibri"/>
                <a:ea typeface="Calibri"/>
                <a:cs typeface="Calibri"/>
                <a:sym typeface="Calibri"/>
              </a:rPr>
              <a:t> de entender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dd96d3f2d9_0_26"/>
          <p:cNvSpPr txBox="1"/>
          <p:nvPr/>
        </p:nvSpPr>
        <p:spPr>
          <a:xfrm>
            <a:off x="1489450" y="949325"/>
            <a:ext cx="4893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3100">
                <a:latin typeface="Times New Roman"/>
                <a:ea typeface="Times New Roman"/>
                <a:cs typeface="Times New Roman"/>
                <a:sym typeface="Times New Roman"/>
              </a:rPr>
              <a:t>CONCLUSIÓN</a:t>
            </a:r>
            <a:endParaRPr b="1"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7" name="Google Shape;277;gdd96d3f2d9_0_26"/>
          <p:cNvSpPr txBox="1"/>
          <p:nvPr/>
        </p:nvSpPr>
        <p:spPr>
          <a:xfrm>
            <a:off x="1669500" y="2127775"/>
            <a:ext cx="78402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93700" lvl="0" marL="457200" rtl="0" algn="just">
              <a:spcBef>
                <a:spcPts val="0"/>
              </a:spcBef>
              <a:spcAft>
                <a:spcPts val="0"/>
              </a:spcAft>
              <a:buSzPts val="2600"/>
              <a:buFont typeface="Calibri"/>
              <a:buChar char="●"/>
            </a:pP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Elegir un software, el proveedor y la 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tecnología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 adecuados se vuelven mucho más 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fácil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 cuando define objetivos claros y la 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implementación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 de cualquier 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solución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 se vuelve 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más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 fluida con menos puntos 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problemáticos</a:t>
            </a:r>
            <a:r>
              <a:rPr lang="es-PE" sz="26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/>
        </p:nvSpPr>
        <p:spPr>
          <a:xfrm>
            <a:off x="2213393" y="1267393"/>
            <a:ext cx="7765200" cy="2216400"/>
          </a:xfrm>
          <a:prstGeom prst="rect">
            <a:avLst/>
          </a:prstGeom>
          <a:noFill/>
          <a:ln>
            <a:noFill/>
          </a:ln>
          <a:effectLst>
            <a:outerShdw blurRad="185738" rotWithShape="0" algn="bl" dist="342900">
              <a:srgbClr val="38761D">
                <a:alpha val="13000"/>
              </a:srgbClr>
            </a:outerShdw>
            <a:reflection blurRad="0" dir="5400000" dist="38100" endA="0" fadeDir="5400012" kx="0" rotWithShape="0" algn="bl" stPos="0" sy="-100000" ky="0"/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3800">
                <a:solidFill>
                  <a:srgbClr val="45818E"/>
                </a:solidFill>
                <a:latin typeface="Algerian"/>
                <a:ea typeface="Algerian"/>
                <a:cs typeface="Algerian"/>
                <a:sym typeface="Algerian"/>
              </a:rPr>
              <a:t>GRACIAS</a:t>
            </a:r>
            <a:endParaRPr sz="13800">
              <a:solidFill>
                <a:srgbClr val="45818E"/>
              </a:solidFill>
              <a:latin typeface="Algerian"/>
              <a:ea typeface="Algerian"/>
              <a:cs typeface="Algerian"/>
              <a:sym typeface="Algerian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f8ca21710_0_1"/>
          <p:cNvSpPr/>
          <p:nvPr/>
        </p:nvSpPr>
        <p:spPr>
          <a:xfrm>
            <a:off x="383775" y="314575"/>
            <a:ext cx="109764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Calibri"/>
              <a:buNone/>
            </a:pPr>
            <a:r>
              <a:rPr b="1" lang="es-PE" sz="3400">
                <a:latin typeface="Calibri"/>
                <a:ea typeface="Calibri"/>
                <a:cs typeface="Calibri"/>
                <a:sym typeface="Calibri"/>
              </a:rPr>
              <a:t>¿QUÉ ES DSDM?</a:t>
            </a:r>
            <a:endParaRPr b="1" i="0" sz="3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df8ca21710_0_1"/>
          <p:cNvSpPr txBox="1"/>
          <p:nvPr/>
        </p:nvSpPr>
        <p:spPr>
          <a:xfrm>
            <a:off x="547700" y="855025"/>
            <a:ext cx="6342900" cy="52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s-PE" sz="1900">
                <a:latin typeface="Times New Roman"/>
                <a:ea typeface="Times New Roman"/>
                <a:cs typeface="Times New Roman"/>
                <a:sym typeface="Times New Roman"/>
              </a:rPr>
              <a:t>El Método de Desarrollo de Sistemas dinámico (DSDM) es una metodología de desarrollo de software originalmente basado en la metodología de Desarrollo de Aplicación Rápida.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s-PE" sz="1900">
                <a:latin typeface="Times New Roman"/>
                <a:ea typeface="Times New Roman"/>
                <a:cs typeface="Times New Roman"/>
                <a:sym typeface="Times New Roman"/>
              </a:rPr>
              <a:t>DSDM es un acercamiento reiterativo e incremental que acentúa el envolvimiento del usuario continuo.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s-PE" sz="1900">
                <a:latin typeface="Times New Roman"/>
                <a:ea typeface="Times New Roman"/>
                <a:cs typeface="Times New Roman"/>
                <a:sym typeface="Times New Roman"/>
              </a:rPr>
              <a:t>Su meta es entregar los sistemas del software a tiempo y en el presupuesto mientras ajustando para los requisitos cambiantes a lo largo del proceso de desarrollo.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s-PE" sz="1900">
                <a:latin typeface="Times New Roman"/>
                <a:ea typeface="Times New Roman"/>
                <a:cs typeface="Times New Roman"/>
                <a:sym typeface="Times New Roman"/>
              </a:rPr>
              <a:t>DSDM es uno de varios métodos Ágiles para el software en vías de desarrollo, y forma una parte de la Alianza Ágil.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Google Shape;205;gdf8ca21710_0_1"/>
          <p:cNvPicPr preferRelativeResize="0"/>
          <p:nvPr/>
        </p:nvPicPr>
        <p:blipFill rotWithShape="1">
          <a:blip r:embed="rId3">
            <a:alphaModFix/>
          </a:blip>
          <a:srcRect b="0" l="6226" r="5324" t="18566"/>
          <a:stretch/>
        </p:blipFill>
        <p:spPr>
          <a:xfrm>
            <a:off x="7103525" y="1129350"/>
            <a:ext cx="4419225" cy="3044375"/>
          </a:xfrm>
          <a:prstGeom prst="rect">
            <a:avLst/>
          </a:prstGeom>
          <a:noFill/>
          <a:ln>
            <a:noFill/>
          </a:ln>
          <a:effectLst>
            <a:outerShdw rotWithShape="0" algn="bl" dir="20340000" dist="76200">
              <a:srgbClr val="000000">
                <a:alpha val="77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gdf8ca21710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825" y="174500"/>
            <a:ext cx="11827574" cy="652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b6c8f0f041_0_10"/>
          <p:cNvSpPr txBox="1"/>
          <p:nvPr/>
        </p:nvSpPr>
        <p:spPr>
          <a:xfrm>
            <a:off x="4957375" y="458300"/>
            <a:ext cx="71028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900">
                <a:latin typeface="Times New Roman"/>
                <a:ea typeface="Times New Roman"/>
                <a:cs typeface="Times New Roman"/>
                <a:sym typeface="Times New Roman"/>
              </a:rPr>
              <a:t>FASE DE CICLO DE VIDA</a:t>
            </a:r>
            <a:endParaRPr b="1"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❖"/>
            </a:pPr>
            <a:r>
              <a:rPr b="1" lang="es-PE" sz="280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STUDIO DE </a:t>
            </a: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VIABILIDAD Y DE NEGOCIO</a:t>
            </a:r>
            <a:endParaRPr b="1"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9144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❖"/>
            </a:pP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Las dos primeras fases son secuenciales</a:t>
            </a:r>
            <a:endParaRPr b="1"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9144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❖"/>
            </a:pP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Estudio de viabilidad</a:t>
            </a:r>
            <a:endParaRPr b="1"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1" marL="13716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➢"/>
            </a:pP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cálculo de costes.</a:t>
            </a:r>
            <a:endParaRPr b="1"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1" marL="13716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➢"/>
            </a:pP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ver si es técnicamente viable.</a:t>
            </a:r>
            <a:endParaRPr b="1"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1" marL="13716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➢"/>
            </a:pP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asegurándose que DSDM sea el enfoque  adecuado.</a:t>
            </a:r>
            <a:endParaRPr b="1"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9144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❖"/>
            </a:pP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Estudio de negocios</a:t>
            </a:r>
            <a:endParaRPr b="1"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1" marL="13716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➢"/>
            </a:pP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modelado de proceso del negocio.</a:t>
            </a:r>
            <a:endParaRPr b="1"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1" marL="13716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➢"/>
            </a:pPr>
            <a:r>
              <a:rPr b="1" lang="es-PE" sz="2500">
                <a:latin typeface="Times New Roman"/>
                <a:ea typeface="Times New Roman"/>
                <a:cs typeface="Times New Roman"/>
                <a:sym typeface="Times New Roman"/>
              </a:rPr>
              <a:t>fuerte colaboración cliente - equipo de desarrollo.</a:t>
            </a:r>
            <a:endParaRPr b="1"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6" name="Google Shape;216;gb6c8f0f041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388" y="807100"/>
            <a:ext cx="4461249" cy="2602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b6c8f0f041_0_10"/>
          <p:cNvPicPr preferRelativeResize="0"/>
          <p:nvPr/>
        </p:nvPicPr>
        <p:blipFill rotWithShape="1">
          <a:blip r:embed="rId4">
            <a:alphaModFix/>
          </a:blip>
          <a:srcRect b="15036" l="6119" r="52139" t="25130"/>
          <a:stretch/>
        </p:blipFill>
        <p:spPr>
          <a:xfrm>
            <a:off x="1080250" y="3491350"/>
            <a:ext cx="3273523" cy="2711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b6c8f0f041_0_13"/>
          <p:cNvSpPr txBox="1"/>
          <p:nvPr/>
        </p:nvSpPr>
        <p:spPr>
          <a:xfrm>
            <a:off x="-295775" y="833250"/>
            <a:ext cx="5652600" cy="42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1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➢"/>
            </a:pPr>
            <a:r>
              <a:rPr lang="es-PE" sz="2300">
                <a:latin typeface="Times New Roman"/>
                <a:ea typeface="Times New Roman"/>
                <a:cs typeface="Times New Roman"/>
                <a:sym typeface="Times New Roman"/>
              </a:rPr>
              <a:t>Iteración</a:t>
            </a:r>
            <a:r>
              <a:rPr lang="es-PE" sz="2300">
                <a:latin typeface="Times New Roman"/>
                <a:ea typeface="Times New Roman"/>
                <a:cs typeface="Times New Roman"/>
                <a:sym typeface="Times New Roman"/>
              </a:rPr>
              <a:t> funcional del modelo e </a:t>
            </a:r>
            <a:r>
              <a:rPr lang="es-PE" sz="2300">
                <a:latin typeface="Times New Roman"/>
                <a:ea typeface="Times New Roman"/>
                <a:cs typeface="Times New Roman"/>
                <a:sym typeface="Times New Roman"/>
              </a:rPr>
              <a:t>iteración</a:t>
            </a:r>
            <a:r>
              <a:rPr lang="es-PE" sz="2300">
                <a:latin typeface="Times New Roman"/>
                <a:ea typeface="Times New Roman"/>
                <a:cs typeface="Times New Roman"/>
                <a:sym typeface="Times New Roman"/>
              </a:rPr>
              <a:t> de diseño y </a:t>
            </a:r>
            <a:r>
              <a:rPr lang="es-PE" sz="2300">
                <a:latin typeface="Times New Roman"/>
                <a:ea typeface="Times New Roman"/>
                <a:cs typeface="Times New Roman"/>
                <a:sym typeface="Times New Roman"/>
              </a:rPr>
              <a:t>construcción.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2" marL="18288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■"/>
            </a:pPr>
            <a:r>
              <a:rPr lang="es-PE" sz="2300">
                <a:latin typeface="Times New Roman"/>
                <a:ea typeface="Times New Roman"/>
                <a:cs typeface="Times New Roman"/>
                <a:sym typeface="Times New Roman"/>
              </a:rPr>
              <a:t>iteración funcional del modelo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2860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300">
                <a:latin typeface="Times New Roman"/>
                <a:ea typeface="Times New Roman"/>
                <a:cs typeface="Times New Roman"/>
                <a:sym typeface="Times New Roman"/>
              </a:rPr>
              <a:t>refinar aspectos funcionales.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2" marL="18288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■"/>
            </a:pPr>
            <a:r>
              <a:rPr lang="es-PE" sz="2300">
                <a:latin typeface="Times New Roman"/>
                <a:ea typeface="Times New Roman"/>
                <a:cs typeface="Times New Roman"/>
                <a:sym typeface="Times New Roman"/>
              </a:rPr>
              <a:t>iteración  de diseño y construcción, el producto se vuelve apto para los usuarios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3" name="Google Shape;223;gb6c8f0f041_0_13"/>
          <p:cNvPicPr preferRelativeResize="0"/>
          <p:nvPr/>
        </p:nvPicPr>
        <p:blipFill rotWithShape="1">
          <a:blip r:embed="rId3">
            <a:alphaModFix/>
          </a:blip>
          <a:srcRect b="0" l="5229" r="5220" t="0"/>
          <a:stretch/>
        </p:blipFill>
        <p:spPr>
          <a:xfrm>
            <a:off x="5758950" y="948425"/>
            <a:ext cx="4711150" cy="3396675"/>
          </a:xfrm>
          <a:prstGeom prst="rect">
            <a:avLst/>
          </a:prstGeom>
          <a:noFill/>
          <a:ln>
            <a:noFill/>
          </a:ln>
          <a:effectLst>
            <a:outerShdw blurRad="1171575" rotWithShape="0" algn="bl" dist="628650">
              <a:srgbClr val="6AA84F">
                <a:alpha val="56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b6c8f0f041_0_23"/>
          <p:cNvSpPr txBox="1"/>
          <p:nvPr/>
        </p:nvSpPr>
        <p:spPr>
          <a:xfrm>
            <a:off x="5073925" y="244325"/>
            <a:ext cx="66399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900">
                <a:latin typeface="Times New Roman"/>
                <a:ea typeface="Times New Roman"/>
                <a:cs typeface="Times New Roman"/>
                <a:sym typeface="Times New Roman"/>
              </a:rPr>
              <a:t>IMPLEMENTACIÓN</a:t>
            </a:r>
            <a:endParaRPr b="1"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gb6c8f0f041_0_23"/>
          <p:cNvSpPr txBox="1"/>
          <p:nvPr/>
        </p:nvSpPr>
        <p:spPr>
          <a:xfrm>
            <a:off x="5243075" y="777288"/>
            <a:ext cx="7098000" cy="59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Implementación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mantenimiento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revisión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  y 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aceptación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de usuarios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 , y 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revisión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 del negocio.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❖"/>
            </a:pP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al final puede ocurrir: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AutoNum type="arabicPeriod"/>
            </a:pP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falta una parte 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técnica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iteración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 de diseño y 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construcción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AutoNum type="arabicPeriod"/>
            </a:pP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se ha descubierto una nueva funcionalidad estudio del negocio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AutoNum type="arabicPeriod"/>
            </a:pP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falta una funcionalidad secundaria 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iteración</a:t>
            </a: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 funcional del modelo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AutoNum type="arabicPeriod"/>
            </a:pPr>
            <a:r>
              <a:rPr lang="es-PE" sz="2500">
                <a:latin typeface="Times New Roman"/>
                <a:ea typeface="Times New Roman"/>
                <a:cs typeface="Times New Roman"/>
                <a:sym typeface="Times New Roman"/>
              </a:rPr>
              <a:t>todos los requerimientos cumplidos fin.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0" name="Google Shape;230;gb6c8f0f041_0_23"/>
          <p:cNvPicPr preferRelativeResize="0"/>
          <p:nvPr/>
        </p:nvPicPr>
        <p:blipFill rotWithShape="1">
          <a:blip r:embed="rId3">
            <a:alphaModFix/>
          </a:blip>
          <a:srcRect b="0" l="0" r="21488" t="0"/>
          <a:stretch/>
        </p:blipFill>
        <p:spPr>
          <a:xfrm>
            <a:off x="397825" y="1153912"/>
            <a:ext cx="4676099" cy="4550175"/>
          </a:xfrm>
          <a:prstGeom prst="rect">
            <a:avLst/>
          </a:prstGeom>
          <a:noFill/>
          <a:ln>
            <a:noFill/>
          </a:ln>
          <a:effectLst>
            <a:outerShdw blurRad="314325" rotWithShape="0" algn="bl" dir="7380000" dist="152400">
              <a:srgbClr val="38761D">
                <a:alpha val="930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b6c8f0f041_0_26"/>
          <p:cNvSpPr txBox="1"/>
          <p:nvPr/>
        </p:nvSpPr>
        <p:spPr>
          <a:xfrm>
            <a:off x="746050" y="262725"/>
            <a:ext cx="3313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700">
                <a:latin typeface="Arial Black"/>
                <a:ea typeface="Arial Black"/>
                <a:cs typeface="Arial Black"/>
                <a:sym typeface="Arial Black"/>
              </a:rPr>
              <a:t>LOS PRINCIPIOS</a:t>
            </a:r>
            <a:endParaRPr b="1" sz="27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6" name="Google Shape;236;gb6c8f0f041_0_26"/>
          <p:cNvSpPr txBox="1"/>
          <p:nvPr/>
        </p:nvSpPr>
        <p:spPr>
          <a:xfrm>
            <a:off x="877000" y="1028775"/>
            <a:ext cx="5247300" cy="45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2700">
                <a:latin typeface="Times New Roman"/>
                <a:ea typeface="Times New Roman"/>
                <a:cs typeface="Times New Roman"/>
                <a:sym typeface="Times New Roman"/>
              </a:rPr>
              <a:t>Hay 9 principios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Involucrar al Cliente 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Equipo con Toma de Decisiones.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Entrega Frecuente de Productos.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Entregar un Sistema que </a:t>
            </a: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Satisface</a:t>
            </a: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 las Actuales Necesidades del Negocio.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s-PE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 Desarrollo es Iterativo e Incremental.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7" name="Google Shape;237;gb6c8f0f041_0_26"/>
          <p:cNvPicPr preferRelativeResize="0"/>
          <p:nvPr/>
        </p:nvPicPr>
        <p:blipFill rotWithShape="1">
          <a:blip r:embed="rId3">
            <a:alphaModFix/>
          </a:blip>
          <a:srcRect b="0" l="12670" r="14597" t="0"/>
          <a:stretch/>
        </p:blipFill>
        <p:spPr>
          <a:xfrm>
            <a:off x="6383075" y="774375"/>
            <a:ext cx="4779549" cy="3661224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3240000" dist="200025">
              <a:srgbClr val="6AA84F"/>
            </a:outerShdw>
            <a:reflection blurRad="0" dir="5400000" dist="28575" endA="0" endPos="43000" fadeDir="5400012" kx="0" rotWithShape="0" algn="bl" stPos="0" sy="-100000" ky="0"/>
          </a:effectLst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6c8f0f041_0_29"/>
          <p:cNvSpPr txBox="1"/>
          <p:nvPr/>
        </p:nvSpPr>
        <p:spPr>
          <a:xfrm>
            <a:off x="6993500" y="1539488"/>
            <a:ext cx="47010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Cambios son Reversibles.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Alcance y </a:t>
            </a: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Requerimientos</a:t>
            </a: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Probando se lleva a cabo a lo largo del vida-ciclo.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s-PE" sz="2400">
                <a:latin typeface="Times New Roman"/>
                <a:ea typeface="Times New Roman"/>
                <a:cs typeface="Times New Roman"/>
                <a:sym typeface="Times New Roman"/>
              </a:rPr>
              <a:t>Comunicación y Cooperación .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3" name="Google Shape;243;gb6c8f0f041_0_29"/>
          <p:cNvPicPr preferRelativeResize="0"/>
          <p:nvPr/>
        </p:nvPicPr>
        <p:blipFill rotWithShape="1">
          <a:blip r:embed="rId3">
            <a:alphaModFix/>
          </a:blip>
          <a:srcRect b="9699" l="2496" r="0" t="9065"/>
          <a:stretch/>
        </p:blipFill>
        <p:spPr>
          <a:xfrm>
            <a:off x="651025" y="1092964"/>
            <a:ext cx="6181924" cy="36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d96d3f2d9_1_4"/>
          <p:cNvSpPr txBox="1"/>
          <p:nvPr/>
        </p:nvSpPr>
        <p:spPr>
          <a:xfrm>
            <a:off x="837625" y="343450"/>
            <a:ext cx="7259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PE" sz="3000">
                <a:latin typeface="Times New Roman"/>
                <a:ea typeface="Times New Roman"/>
                <a:cs typeface="Times New Roman"/>
                <a:sym typeface="Times New Roman"/>
              </a:rPr>
              <a:t>LOS PAPELES EN DSDM</a:t>
            </a:r>
            <a:endParaRPr b="1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gdd96d3f2d9_1_4"/>
          <p:cNvSpPr txBox="1"/>
          <p:nvPr/>
        </p:nvSpPr>
        <p:spPr>
          <a:xfrm>
            <a:off x="1228000" y="1135500"/>
            <a:ext cx="11377800" cy="3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Los papeles son: 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El Patrocinador Ejecutivo.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Visionario. 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Embajador Usuario.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latin typeface="Times New Roman"/>
                <a:ea typeface="Times New Roman"/>
                <a:cs typeface="Times New Roman"/>
                <a:sym typeface="Times New Roman"/>
              </a:rPr>
              <a:t>Consejero Usuario.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Times New Roman"/>
              <a:buChar char="●"/>
            </a:pPr>
            <a:r>
              <a:rPr lang="es-PE" sz="2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Gerente del proyecto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0" name="Google Shape;250;gdd96d3f2d9_1_4"/>
          <p:cNvPicPr preferRelativeResize="0"/>
          <p:nvPr/>
        </p:nvPicPr>
        <p:blipFill rotWithShape="1">
          <a:blip r:embed="rId3">
            <a:alphaModFix/>
          </a:blip>
          <a:srcRect b="3072" l="7855" r="7584" t="1816"/>
          <a:stretch/>
        </p:blipFill>
        <p:spPr>
          <a:xfrm>
            <a:off x="6276725" y="989950"/>
            <a:ext cx="4387149" cy="428855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2760000" dist="228600">
              <a:srgbClr val="F1C232">
                <a:alpha val="680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1_Retrospección">
  <a:themeElements>
    <a:clrScheme name="Retrospección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rospección">
  <a:themeElements>
    <a:clrScheme name="Retrospección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2021-06-02T18:51:02Z</dcterms:created>
  <dc:creator>Computer</dc:creator>
</cp:coreProperties>
</file>